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59" r:id="rId6"/>
    <p:sldId id="260" r:id="rId7"/>
    <p:sldId id="261" r:id="rId8"/>
    <p:sldId id="262" r:id="rId9"/>
    <p:sldId id="264" r:id="rId10"/>
    <p:sldId id="267"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FDA8ED-850D-5663-76E5-1621FB0CE25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50390FA-2F89-4008-A445-9CAC51EB66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69C3438-5C91-0144-1289-41E8FD3CDF1D}"/>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977FD75F-BB47-FE0E-FCEA-F64DA7C07B3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DFDE83B-2CE6-53F6-1740-20455F092C34}"/>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762285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6C95A2-159F-25E7-FD06-C3F0D9A8569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6DFC2C9-1416-03B6-26FA-3EE28A561F0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DF76E3C-A7A7-2272-B0F2-F0E4A6E72E32}"/>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AC546450-B277-1419-3257-42F54158415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364A96E-D771-A92E-CEA9-3D1C49BBC162}"/>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093696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8FC2C47F-533D-F69E-D3F5-134D02A6101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8835A80-3889-58B5-404B-A81EF791476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BC97802-896A-D544-2DCB-DB53D29359AC}"/>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B1D0D3FA-B212-5CA8-D6D0-C295F378009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9460DF4-92C2-A179-5787-CC8E1115ADFA}"/>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85026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4E4937-EBF7-F094-99E2-3CFC3A7EBA1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FB13DFD-0ACD-A27C-3C57-6FF946E7B0B6}"/>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B91A4FA-01C1-BF98-7233-512D36C9072A}"/>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7899D105-CB72-5835-3042-5C7BDC95369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0069404-71CE-1D41-51B0-C6DDC26BF30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1120896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BDCE3A-1F9F-EF3E-6F14-BF21133E2B4C}"/>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A9678D7-B2E5-25CE-FC0F-C9269683E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87F45B5-0E2B-FE19-4221-10778EF19649}"/>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6CF041A8-A007-6F4B-1A3C-50D034CB11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8D60CD8-2E01-A767-3962-A4254FDD753F}"/>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457125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603BA7-3398-79BD-2B5D-027A41F73AD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C5C5061-29E6-C9F4-57D1-13D86F95DADE}"/>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374F37A-9C05-CD1D-0414-31737A389A9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8BEBAD9-E109-BDFB-20F1-6AFA6C93E30B}"/>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0A33776A-F7A6-BCC9-305B-10F19E90AFF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85C8299-F3C8-6C83-9794-D248A839985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29541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B0FACA-96CE-8304-CC48-A68BC384A446}"/>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06C36C7-1838-30FE-54F5-6A4098B709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6164F61-9D80-2113-15F5-E99530C6E64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223F712-7090-E338-6A96-CE43BA18A7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D4D9B6C-21F1-17E5-47ED-4B3618716DBD}"/>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02429D1-5A29-B549-2C1B-A72E2E2B42D8}"/>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8" name="フッター プレースホルダー 7">
            <a:extLst>
              <a:ext uri="{FF2B5EF4-FFF2-40B4-BE49-F238E27FC236}">
                <a16:creationId xmlns:a16="http://schemas.microsoft.com/office/drawing/2014/main" id="{B373AA54-C240-8A11-943F-2248EFDB7B5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FB4C1A1-B1F0-9F56-E087-9799EB14F473}"/>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3736337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C90A51-D3CB-D16C-4082-2FE58C83CF2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6EB3ABA-A811-DDD7-D94B-BBA429FCBADF}"/>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4" name="フッター プレースホルダー 3">
            <a:extLst>
              <a:ext uri="{FF2B5EF4-FFF2-40B4-BE49-F238E27FC236}">
                <a16:creationId xmlns:a16="http://schemas.microsoft.com/office/drawing/2014/main" id="{F238DFAE-FCE3-1595-2900-7ED541B633E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1A33507B-2C29-DCC7-A33E-8DEFBB64E467}"/>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360925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564F2D3-57B1-D623-40A4-B185FCD1733A}"/>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3" name="フッター プレースホルダー 2">
            <a:extLst>
              <a:ext uri="{FF2B5EF4-FFF2-40B4-BE49-F238E27FC236}">
                <a16:creationId xmlns:a16="http://schemas.microsoft.com/office/drawing/2014/main" id="{72880829-032D-9E14-BDF6-EC280526CBB0}"/>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6028174-A707-33C8-1D15-95B64F3376BB}"/>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824364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E287E1-A439-196D-64FB-0F4F8680C1E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2E02B6C-3BAB-2DAC-CBB3-286B2C7FC0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9862D11-3642-5077-1596-96A791B594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00E7E0E-0737-DEBA-DCB4-ACFF6AC243E8}"/>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5E13BF82-7F99-95E3-4376-F41EF61306B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5688D37-45DF-F598-7C09-C45CD6348702}"/>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1469456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C2C2C1-AB0A-5308-B7EE-AD1A02F92B9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5D2D664-85AA-A4E8-4F8C-F6CE503B12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A4151EC-F927-48D5-14DD-CE085BAFB4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78B760E-21E1-7927-4C43-F788A005E330}"/>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02D2FCED-C220-A993-3CD1-CAFCF0063BF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97A7AC6-50F5-A196-B541-48B116C9B42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529982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E5D4C47-1E15-3F64-ACE6-E1BAB6AB18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A21785A-C876-69BB-B309-958495CF5A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B871E7D-B491-D93C-88BE-16E3E91FB4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D2C28397-2C61-F39B-2226-28C460BBD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5B0C481-857F-1F59-49AC-CE094668AC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4001122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554088-1B50-0AB9-307C-F6CF6AD2AD15}"/>
              </a:ext>
            </a:extLst>
          </p:cNvPr>
          <p:cNvSpPr>
            <a:spLocks noGrp="1"/>
          </p:cNvSpPr>
          <p:nvPr>
            <p:ph type="ctrTitle"/>
          </p:nvPr>
        </p:nvSpPr>
        <p:spPr/>
        <p:txBody>
          <a:bodyPr/>
          <a:lstStyle/>
          <a:p>
            <a:r>
              <a:rPr lang="ja-JP" altLang="en-US" b="1" dirty="0"/>
              <a:t>ザ・モンスター弱肉強食</a:t>
            </a:r>
            <a:r>
              <a:rPr lang="en-US" altLang="ja-JP" b="1" dirty="0"/>
              <a:t>RPG</a:t>
            </a:r>
            <a:endParaRPr kumimoji="1" lang="ja-JP" altLang="en-US" b="1" dirty="0"/>
          </a:p>
        </p:txBody>
      </p:sp>
      <p:sp>
        <p:nvSpPr>
          <p:cNvPr id="3" name="字幕 2">
            <a:extLst>
              <a:ext uri="{FF2B5EF4-FFF2-40B4-BE49-F238E27FC236}">
                <a16:creationId xmlns:a16="http://schemas.microsoft.com/office/drawing/2014/main" id="{6D2CFCBF-88A4-B732-A55B-4B44398BE296}"/>
              </a:ext>
            </a:extLst>
          </p:cNvPr>
          <p:cNvSpPr>
            <a:spLocks noGrp="1"/>
          </p:cNvSpPr>
          <p:nvPr>
            <p:ph type="subTitle" idx="1"/>
          </p:nvPr>
        </p:nvSpPr>
        <p:spPr>
          <a:xfrm>
            <a:off x="1524000" y="3602038"/>
            <a:ext cx="9144000" cy="611374"/>
          </a:xfrm>
        </p:spPr>
        <p:txBody>
          <a:bodyPr anchor="t"/>
          <a:lstStyle/>
          <a:p>
            <a:pPr algn="r"/>
            <a:r>
              <a:rPr lang="ja-JP" altLang="en-US" dirty="0"/>
              <a:t>制作者名　池永博貴</a:t>
            </a:r>
            <a:endParaRPr kumimoji="1" lang="ja-JP" altLang="en-US" dirty="0"/>
          </a:p>
        </p:txBody>
      </p:sp>
      <p:sp>
        <p:nvSpPr>
          <p:cNvPr id="4" name="字幕 2">
            <a:extLst>
              <a:ext uri="{FF2B5EF4-FFF2-40B4-BE49-F238E27FC236}">
                <a16:creationId xmlns:a16="http://schemas.microsoft.com/office/drawing/2014/main" id="{1BE5F45B-4FEE-EABC-6DEF-BFEEE48E8AC8}"/>
              </a:ext>
            </a:extLst>
          </p:cNvPr>
          <p:cNvSpPr txBox="1">
            <a:spLocks/>
          </p:cNvSpPr>
          <p:nvPr/>
        </p:nvSpPr>
        <p:spPr>
          <a:xfrm>
            <a:off x="1524000" y="4785379"/>
            <a:ext cx="9144000" cy="116718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ja-JP" altLang="en-US" dirty="0"/>
              <a:t>ゲームジャンル</a:t>
            </a:r>
            <a:endParaRPr lang="en-US" altLang="ja-JP" dirty="0"/>
          </a:p>
          <a:p>
            <a:r>
              <a:rPr lang="ja-JP" altLang="en-US" dirty="0"/>
              <a:t>ロールプレイングゲーム</a:t>
            </a:r>
          </a:p>
        </p:txBody>
      </p:sp>
    </p:spTree>
    <p:extLst>
      <p:ext uri="{BB962C8B-B14F-4D97-AF65-F5344CB8AC3E}">
        <p14:creationId xmlns:p14="http://schemas.microsoft.com/office/powerpoint/2010/main" val="3771341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E2FDFA0-C217-4D41-94BB-5491D14C8838}"/>
              </a:ext>
            </a:extLst>
          </p:cNvPr>
          <p:cNvSpPr/>
          <p:nvPr/>
        </p:nvSpPr>
        <p:spPr>
          <a:xfrm>
            <a:off x="448235" y="697954"/>
            <a:ext cx="10963836" cy="5388270"/>
          </a:xfrm>
          <a:prstGeom prst="rect">
            <a:avLst/>
          </a:prstGeom>
        </p:spPr>
        <p:txBody>
          <a:bodyPr wrap="square">
            <a:spAutoFit/>
          </a:bodyPr>
          <a:lstStyle/>
          <a:p>
            <a:pPr lvl="0">
              <a:lnSpc>
                <a:spcPct val="90000"/>
              </a:lnSpc>
              <a:spcBef>
                <a:spcPts val="1000"/>
              </a:spcBef>
            </a:pPr>
            <a:r>
              <a:rPr lang="ja-JP" altLang="en-US" sz="2800" dirty="0">
                <a:solidFill>
                  <a:prstClr val="black"/>
                </a:solidFill>
              </a:rPr>
              <a:t>　例えば、オオカミなら連続攻撃。ライオン系なら攻撃力アップ</a:t>
            </a:r>
            <a:endParaRPr lang="en-US" altLang="ja-JP" sz="2800" dirty="0">
              <a:solidFill>
                <a:prstClr val="black"/>
              </a:solidFill>
            </a:endParaRPr>
          </a:p>
          <a:p>
            <a:pPr lvl="0">
              <a:lnSpc>
                <a:spcPct val="90000"/>
              </a:lnSpc>
              <a:spcBef>
                <a:spcPts val="1000"/>
              </a:spcBef>
            </a:pPr>
            <a:r>
              <a:rPr lang="ja-JP" altLang="en-US" sz="2800" dirty="0">
                <a:solidFill>
                  <a:prstClr val="black"/>
                </a:solidFill>
              </a:rPr>
              <a:t>・敵や敵の攻撃が多様</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例えば、プレイヤーが攻撃しない限り襲ってこない</a:t>
            </a:r>
            <a:r>
              <a:rPr lang="ja-JP" altLang="en-US" sz="2800" dirty="0" err="1">
                <a:solidFill>
                  <a:prstClr val="black"/>
                </a:solidFill>
              </a:rPr>
              <a:t>を</a:t>
            </a:r>
            <a:r>
              <a:rPr lang="ja-JP" altLang="en-US" sz="2800" dirty="0">
                <a:solidFill>
                  <a:prstClr val="black"/>
                </a:solidFill>
              </a:rPr>
              <a:t>実装したい。</a:t>
            </a:r>
            <a:r>
              <a:rPr lang="en-US" altLang="ja-JP" sz="2800" dirty="0">
                <a:solidFill>
                  <a:prstClr val="black"/>
                </a:solidFill>
              </a:rPr>
              <a:t>(</a:t>
            </a:r>
            <a:r>
              <a:rPr lang="ja-JP" altLang="en-US" sz="2800" dirty="0">
                <a:solidFill>
                  <a:prstClr val="black"/>
                </a:solidFill>
              </a:rPr>
              <a:t>ゾンビピッグマンみたいな</a:t>
            </a:r>
            <a:r>
              <a:rPr lang="en-US" altLang="ja-JP" sz="2800" dirty="0">
                <a:solidFill>
                  <a:prstClr val="black"/>
                </a:solidFill>
              </a:rPr>
              <a:t>)</a:t>
            </a:r>
          </a:p>
          <a:p>
            <a:pPr lvl="0">
              <a:lnSpc>
                <a:spcPct val="90000"/>
              </a:lnSpc>
              <a:spcBef>
                <a:spcPts val="1000"/>
              </a:spcBef>
            </a:pPr>
            <a:r>
              <a:rPr lang="en-US" altLang="ja-JP" sz="2800" dirty="0">
                <a:solidFill>
                  <a:prstClr val="black"/>
                </a:solidFill>
              </a:rPr>
              <a:t> HP</a:t>
            </a:r>
            <a:r>
              <a:rPr lang="ja-JP" altLang="en-US" sz="2800" dirty="0">
                <a:solidFill>
                  <a:prstClr val="black"/>
                </a:solidFill>
              </a:rPr>
              <a:t>ゲージを表示して</a:t>
            </a:r>
            <a:r>
              <a:rPr lang="en-US" altLang="ja-JP" sz="2800" dirty="0">
                <a:solidFill>
                  <a:prstClr val="black"/>
                </a:solidFill>
              </a:rPr>
              <a:t>HP</a:t>
            </a:r>
            <a:r>
              <a:rPr lang="ja-JP" altLang="en-US" sz="2800" dirty="0">
                <a:solidFill>
                  <a:prstClr val="black"/>
                </a:solidFill>
              </a:rPr>
              <a:t>ゲージが半分になったら第二形態に変身する。</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範囲攻撃や連続攻撃やモンスター召喚を実装したい</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敵の攻撃がランダム。</a:t>
            </a:r>
            <a:endParaRPr lang="en-US" altLang="ja-JP" sz="2800" dirty="0">
              <a:solidFill>
                <a:prstClr val="black"/>
              </a:solidFill>
            </a:endParaRPr>
          </a:p>
          <a:p>
            <a:pPr lvl="0">
              <a:lnSpc>
                <a:spcPct val="90000"/>
              </a:lnSpc>
              <a:spcBef>
                <a:spcPts val="1000"/>
              </a:spcBef>
            </a:pPr>
            <a:r>
              <a:rPr lang="ja-JP" altLang="en-US" sz="2800" dirty="0">
                <a:solidFill>
                  <a:prstClr val="black"/>
                </a:solidFill>
              </a:rPr>
              <a:t>・ゲットしたアイテムや仲間</a:t>
            </a:r>
            <a:r>
              <a:rPr lang="en-US" altLang="ja-JP" sz="2800" dirty="0">
                <a:solidFill>
                  <a:prstClr val="black"/>
                </a:solidFill>
              </a:rPr>
              <a:t>(</a:t>
            </a:r>
            <a:r>
              <a:rPr lang="ja-JP" altLang="en-US" sz="2800" dirty="0">
                <a:solidFill>
                  <a:prstClr val="black"/>
                </a:solidFill>
              </a:rPr>
              <a:t>一定時間、一緒に戦てくれる</a:t>
            </a:r>
            <a:r>
              <a:rPr lang="en-US" altLang="ja-JP" sz="2800" dirty="0">
                <a:solidFill>
                  <a:prstClr val="black"/>
                </a:solidFill>
              </a:rPr>
              <a:t>)</a:t>
            </a:r>
            <a:r>
              <a:rPr lang="ja-JP" altLang="en-US" sz="2800" dirty="0">
                <a:solidFill>
                  <a:prstClr val="black"/>
                </a:solidFill>
              </a:rPr>
              <a:t>を常に所持できるようにしたい</a:t>
            </a:r>
            <a:endParaRPr lang="en-US" altLang="ja-JP" sz="2800" dirty="0">
              <a:solidFill>
                <a:prstClr val="black"/>
              </a:solidFill>
            </a:endParaRPr>
          </a:p>
          <a:p>
            <a:pPr lvl="0">
              <a:lnSpc>
                <a:spcPct val="90000"/>
              </a:lnSpc>
              <a:spcBef>
                <a:spcPts val="1000"/>
              </a:spcBef>
            </a:pPr>
            <a:r>
              <a:rPr lang="ja-JP" altLang="en-US" sz="2800" dirty="0">
                <a:solidFill>
                  <a:prstClr val="black"/>
                </a:solidFill>
              </a:rPr>
              <a:t>・</a:t>
            </a:r>
            <a:endParaRPr lang="en-US" altLang="ja-JP" sz="2800" dirty="0">
              <a:solidFill>
                <a:prstClr val="black"/>
              </a:solidFill>
            </a:endParaRPr>
          </a:p>
        </p:txBody>
      </p:sp>
    </p:spTree>
    <p:extLst>
      <p:ext uri="{BB962C8B-B14F-4D97-AF65-F5344CB8AC3E}">
        <p14:creationId xmlns:p14="http://schemas.microsoft.com/office/powerpoint/2010/main" val="4217337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596141-B393-102D-E26B-3D6B953ABF71}"/>
              </a:ext>
            </a:extLst>
          </p:cNvPr>
          <p:cNvSpPr>
            <a:spLocks noGrp="1"/>
          </p:cNvSpPr>
          <p:nvPr>
            <p:ph type="title"/>
          </p:nvPr>
        </p:nvSpPr>
        <p:spPr/>
        <p:txBody>
          <a:bodyPr/>
          <a:lstStyle/>
          <a:p>
            <a:r>
              <a:rPr kumimoji="1" lang="ja-JP" altLang="en-US" b="1" dirty="0"/>
              <a:t>世界観</a:t>
            </a:r>
          </a:p>
        </p:txBody>
      </p:sp>
      <p:sp>
        <p:nvSpPr>
          <p:cNvPr id="3" name="コンテンツ プレースホルダー 2">
            <a:extLst>
              <a:ext uri="{FF2B5EF4-FFF2-40B4-BE49-F238E27FC236}">
                <a16:creationId xmlns:a16="http://schemas.microsoft.com/office/drawing/2014/main" id="{323E5645-5D79-B3A2-96AD-5F59E777F80B}"/>
              </a:ext>
            </a:extLst>
          </p:cNvPr>
          <p:cNvSpPr>
            <a:spLocks noGrp="1"/>
          </p:cNvSpPr>
          <p:nvPr>
            <p:ph idx="1"/>
          </p:nvPr>
        </p:nvSpPr>
        <p:spPr/>
        <p:txBody>
          <a:bodyPr/>
          <a:lstStyle/>
          <a:p>
            <a:r>
              <a:rPr kumimoji="1" lang="ja-JP" altLang="en-US" dirty="0"/>
              <a:t>ここは弱肉強食の世界で強いモンスターが勝ち、弱いモンスターが</a:t>
            </a:r>
            <a:r>
              <a:rPr lang="ja-JP" altLang="en-US" dirty="0"/>
              <a:t>負けるファンタジーの世界</a:t>
            </a:r>
            <a:r>
              <a:rPr lang="en-US" altLang="ja-JP" dirty="0"/>
              <a:t>(</a:t>
            </a:r>
            <a:r>
              <a:rPr lang="ja-JP" altLang="en-US" dirty="0"/>
              <a:t>恐竜のいた時代</a:t>
            </a:r>
            <a:r>
              <a:rPr lang="en-US" altLang="ja-JP" dirty="0"/>
              <a:t>)</a:t>
            </a:r>
            <a:endParaRPr kumimoji="1" lang="en-US" altLang="ja-JP" dirty="0"/>
          </a:p>
          <a:p>
            <a:r>
              <a:rPr kumimoji="1" lang="ja-JP" altLang="en-US" dirty="0"/>
              <a:t>プレイヤーは弱いモンスターを操作し一番強い</a:t>
            </a:r>
            <a:r>
              <a:rPr kumimoji="1" lang="ja-JP" altLang="en-US" b="1" dirty="0"/>
              <a:t>破壊のキング</a:t>
            </a:r>
            <a:r>
              <a:rPr lang="ja-JP" altLang="en-US" dirty="0"/>
              <a:t>を倒し、このファンタジー世界の頂点を目指す！</a:t>
            </a:r>
            <a:endParaRPr kumimoji="1" lang="en-US" altLang="ja-JP" dirty="0"/>
          </a:p>
        </p:txBody>
      </p:sp>
      <p:pic>
        <p:nvPicPr>
          <p:cNvPr id="10" name="図 9">
            <a:extLst>
              <a:ext uri="{FF2B5EF4-FFF2-40B4-BE49-F238E27FC236}">
                <a16:creationId xmlns:a16="http://schemas.microsoft.com/office/drawing/2014/main" id="{20AEB086-64E3-4B91-9A94-13944303C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506" y="3975846"/>
            <a:ext cx="2675965" cy="2675965"/>
          </a:xfrm>
          <a:prstGeom prst="rect">
            <a:avLst/>
          </a:prstGeom>
        </p:spPr>
      </p:pic>
      <p:pic>
        <p:nvPicPr>
          <p:cNvPr id="12" name="図 11">
            <a:extLst>
              <a:ext uri="{FF2B5EF4-FFF2-40B4-BE49-F238E27FC236}">
                <a16:creationId xmlns:a16="http://schemas.microsoft.com/office/drawing/2014/main" id="{AFE19FB6-6127-4EB4-B7AB-0DBC5A8C3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014" y="3564686"/>
            <a:ext cx="4032906" cy="3037396"/>
          </a:xfrm>
          <a:prstGeom prst="rect">
            <a:avLst/>
          </a:prstGeom>
        </p:spPr>
      </p:pic>
      <p:pic>
        <p:nvPicPr>
          <p:cNvPr id="14" name="図 13">
            <a:extLst>
              <a:ext uri="{FF2B5EF4-FFF2-40B4-BE49-F238E27FC236}">
                <a16:creationId xmlns:a16="http://schemas.microsoft.com/office/drawing/2014/main" id="{3E00C0EC-CB19-4253-A080-53D8925204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7000" y="3479478"/>
            <a:ext cx="1427841" cy="1427841"/>
          </a:xfrm>
          <a:prstGeom prst="rect">
            <a:avLst/>
          </a:prstGeom>
        </p:spPr>
      </p:pic>
      <p:sp>
        <p:nvSpPr>
          <p:cNvPr id="15" name="正方形/長方形 14">
            <a:extLst>
              <a:ext uri="{FF2B5EF4-FFF2-40B4-BE49-F238E27FC236}">
                <a16:creationId xmlns:a16="http://schemas.microsoft.com/office/drawing/2014/main" id="{57998C70-0E1E-4FDC-B332-F0BDB325D02D}"/>
              </a:ext>
            </a:extLst>
          </p:cNvPr>
          <p:cNvSpPr/>
          <p:nvPr/>
        </p:nvSpPr>
        <p:spPr>
          <a:xfrm>
            <a:off x="7129883" y="6417416"/>
            <a:ext cx="1338828" cy="369332"/>
          </a:xfrm>
          <a:prstGeom prst="rect">
            <a:avLst/>
          </a:prstGeom>
        </p:spPr>
        <p:txBody>
          <a:bodyPr wrap="none">
            <a:spAutoFit/>
          </a:bodyPr>
          <a:lstStyle/>
          <a:p>
            <a:pPr algn="ctr"/>
            <a:r>
              <a:rPr lang="en-US" altLang="ja-JP" dirty="0"/>
              <a:t>※</a:t>
            </a:r>
            <a:r>
              <a:rPr lang="ja-JP" altLang="en-US" dirty="0"/>
              <a:t>イメージ</a:t>
            </a:r>
          </a:p>
        </p:txBody>
      </p:sp>
    </p:spTree>
    <p:extLst>
      <p:ext uri="{BB962C8B-B14F-4D97-AF65-F5344CB8AC3E}">
        <p14:creationId xmlns:p14="http://schemas.microsoft.com/office/powerpoint/2010/main" val="1955489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40EFA5-02CE-E00A-39F2-4965D9031457}"/>
              </a:ext>
            </a:extLst>
          </p:cNvPr>
          <p:cNvSpPr>
            <a:spLocks noGrp="1"/>
          </p:cNvSpPr>
          <p:nvPr>
            <p:ph type="title"/>
          </p:nvPr>
        </p:nvSpPr>
        <p:spPr>
          <a:xfrm>
            <a:off x="838200" y="365125"/>
            <a:ext cx="10515600" cy="1325563"/>
          </a:xfrm>
        </p:spPr>
        <p:txBody>
          <a:bodyPr/>
          <a:lstStyle/>
          <a:p>
            <a:r>
              <a:rPr kumimoji="1" lang="ja-JP" altLang="en-US" dirty="0"/>
              <a:t>ゲーム画面</a:t>
            </a:r>
          </a:p>
        </p:txBody>
      </p:sp>
      <p:pic>
        <p:nvPicPr>
          <p:cNvPr id="6" name="図 5">
            <a:extLst>
              <a:ext uri="{FF2B5EF4-FFF2-40B4-BE49-F238E27FC236}">
                <a16:creationId xmlns:a16="http://schemas.microsoft.com/office/drawing/2014/main" id="{12617091-00E8-4C92-A922-95055BEF0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101" y="1349539"/>
            <a:ext cx="7377572" cy="5225780"/>
          </a:xfrm>
          <a:prstGeom prst="rect">
            <a:avLst/>
          </a:prstGeom>
        </p:spPr>
      </p:pic>
      <p:sp>
        <p:nvSpPr>
          <p:cNvPr id="8" name="Rectangle 1">
            <a:extLst>
              <a:ext uri="{FF2B5EF4-FFF2-40B4-BE49-F238E27FC236}">
                <a16:creationId xmlns:a16="http://schemas.microsoft.com/office/drawing/2014/main" id="{519B5691-1540-4BFE-996B-F4CE51D3E300}"/>
              </a:ext>
            </a:extLst>
          </p:cNvPr>
          <p:cNvSpPr>
            <a:spLocks noChangeArrowheads="1"/>
          </p:cNvSpPr>
          <p:nvPr/>
        </p:nvSpPr>
        <p:spPr bwMode="auto">
          <a:xfrm>
            <a:off x="932330" y="282681"/>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0" name="正方形/長方形 9">
            <a:extLst>
              <a:ext uri="{FF2B5EF4-FFF2-40B4-BE49-F238E27FC236}">
                <a16:creationId xmlns:a16="http://schemas.microsoft.com/office/drawing/2014/main" id="{FD91FEF3-3142-4D8B-BF18-B335AC7507F2}"/>
              </a:ext>
            </a:extLst>
          </p:cNvPr>
          <p:cNvSpPr/>
          <p:nvPr/>
        </p:nvSpPr>
        <p:spPr>
          <a:xfrm>
            <a:off x="8138426" y="2153312"/>
            <a:ext cx="4053574" cy="738664"/>
          </a:xfrm>
          <a:prstGeom prst="rect">
            <a:avLst/>
          </a:prstGeom>
        </p:spPr>
        <p:txBody>
          <a:bodyPr wrap="square">
            <a:spAutoFit/>
          </a:bodyPr>
          <a:lstStyle/>
          <a:p>
            <a:pPr algn="ctr"/>
            <a:r>
              <a:rPr lang="en-US" altLang="ja-JP" sz="2400" dirty="0"/>
              <a:t>SA </a:t>
            </a:r>
            <a:r>
              <a:rPr lang="ja-JP" altLang="en-US" sz="2400" dirty="0"/>
              <a:t>➡　</a:t>
            </a:r>
            <a:r>
              <a:rPr kumimoji="0" lang="ja-JP" altLang="en-US" sz="2400" dirty="0">
                <a:solidFill>
                  <a:srgbClr val="202124"/>
                </a:solidFill>
                <a:latin typeface="Arial Unicode MS"/>
              </a:rPr>
              <a:t>特殊攻撃</a:t>
            </a:r>
            <a:r>
              <a:rPr kumimoji="0" lang="ja-JP" altLang="ja-JP" sz="2400" dirty="0"/>
              <a:t> </a:t>
            </a:r>
            <a:endParaRPr kumimoji="0" lang="ja-JP" altLang="ja-JP" sz="2400" dirty="0">
              <a:latin typeface="Arial" panose="020B0604020202020204" pitchFamily="34" charset="0"/>
            </a:endParaRPr>
          </a:p>
          <a:p>
            <a:pPr algn="ctr"/>
            <a:endParaRPr lang="ja-JP" altLang="en-US" dirty="0"/>
          </a:p>
        </p:txBody>
      </p:sp>
      <p:sp>
        <p:nvSpPr>
          <p:cNvPr id="12" name="正方形/長方形 11">
            <a:extLst>
              <a:ext uri="{FF2B5EF4-FFF2-40B4-BE49-F238E27FC236}">
                <a16:creationId xmlns:a16="http://schemas.microsoft.com/office/drawing/2014/main" id="{1A8296F6-E331-4C58-8682-A4212243B697}"/>
              </a:ext>
            </a:extLst>
          </p:cNvPr>
          <p:cNvSpPr/>
          <p:nvPr/>
        </p:nvSpPr>
        <p:spPr>
          <a:xfrm>
            <a:off x="8905006" y="1542299"/>
            <a:ext cx="1923155" cy="461665"/>
          </a:xfrm>
          <a:prstGeom prst="rect">
            <a:avLst/>
          </a:prstGeom>
        </p:spPr>
        <p:txBody>
          <a:bodyPr wrap="none">
            <a:spAutoFit/>
          </a:bodyPr>
          <a:lstStyle/>
          <a:p>
            <a:pPr lvl="0" eaLnBrk="0" fontAlgn="base" hangingPunct="0">
              <a:spcBef>
                <a:spcPct val="0"/>
              </a:spcBef>
              <a:spcAft>
                <a:spcPct val="0"/>
              </a:spcAft>
            </a:pPr>
            <a:r>
              <a:rPr kumimoji="0" lang="en-US" altLang="ja-JP" sz="2400" dirty="0">
                <a:latin typeface="Arial" panose="020B0604020202020204" pitchFamily="34" charset="0"/>
              </a:rPr>
              <a:t>HP </a:t>
            </a:r>
            <a:r>
              <a:rPr kumimoji="0" lang="ja-JP" altLang="en-US" sz="2400" dirty="0">
                <a:latin typeface="Arial" panose="020B0604020202020204" pitchFamily="34" charset="0"/>
              </a:rPr>
              <a:t>➡　体力</a:t>
            </a:r>
            <a:endParaRPr kumimoji="0" lang="ja-JP" altLang="ja-JP" sz="2400" dirty="0">
              <a:latin typeface="Arial" panose="020B0604020202020204" pitchFamily="34" charset="0"/>
            </a:endParaRPr>
          </a:p>
        </p:txBody>
      </p:sp>
      <p:sp>
        <p:nvSpPr>
          <p:cNvPr id="18" name="正方形/長方形 17">
            <a:extLst>
              <a:ext uri="{FF2B5EF4-FFF2-40B4-BE49-F238E27FC236}">
                <a16:creationId xmlns:a16="http://schemas.microsoft.com/office/drawing/2014/main" id="{90EC67C5-70B2-41CD-A62C-E64371D7D487}"/>
              </a:ext>
            </a:extLst>
          </p:cNvPr>
          <p:cNvSpPr/>
          <p:nvPr/>
        </p:nvSpPr>
        <p:spPr>
          <a:xfrm>
            <a:off x="8214999" y="4651793"/>
            <a:ext cx="3900427" cy="461665"/>
          </a:xfrm>
          <a:prstGeom prst="rect">
            <a:avLst/>
          </a:prstGeom>
        </p:spPr>
        <p:txBody>
          <a:bodyPr wrap="none">
            <a:spAutoFit/>
          </a:bodyPr>
          <a:lstStyle/>
          <a:p>
            <a:pPr lvl="0" eaLnBrk="0" fontAlgn="base" hangingPunct="0">
              <a:spcBef>
                <a:spcPct val="0"/>
              </a:spcBef>
              <a:spcAft>
                <a:spcPct val="0"/>
              </a:spcAft>
            </a:pPr>
            <a:r>
              <a:rPr kumimoji="0" lang="en-US" altLang="ja-JP" sz="2400" dirty="0"/>
              <a:t>※</a:t>
            </a:r>
            <a:r>
              <a:rPr kumimoji="0" lang="ja-JP" altLang="en-US" sz="2400" dirty="0"/>
              <a:t>時間があれば経験値バー</a:t>
            </a:r>
            <a:r>
              <a:rPr kumimoji="0" lang="ja-JP" altLang="ja-JP" sz="600" dirty="0"/>
              <a:t> </a:t>
            </a:r>
            <a:endParaRPr kumimoji="0" lang="ja-JP" altLang="ja-JP" sz="1400" dirty="0">
              <a:latin typeface="Arial" panose="020B0604020202020204" pitchFamily="34" charset="0"/>
            </a:endParaRPr>
          </a:p>
        </p:txBody>
      </p:sp>
    </p:spTree>
    <p:extLst>
      <p:ext uri="{BB962C8B-B14F-4D97-AF65-F5344CB8AC3E}">
        <p14:creationId xmlns:p14="http://schemas.microsoft.com/office/powerpoint/2010/main" val="2529912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6018E418-7733-4C1E-807C-E2E2967D6887}"/>
              </a:ext>
            </a:extLst>
          </p:cNvPr>
          <p:cNvSpPr/>
          <p:nvPr/>
        </p:nvSpPr>
        <p:spPr>
          <a:xfrm>
            <a:off x="557289" y="534162"/>
            <a:ext cx="2983769" cy="769441"/>
          </a:xfrm>
          <a:prstGeom prst="rect">
            <a:avLst/>
          </a:prstGeom>
        </p:spPr>
        <p:txBody>
          <a:bodyPr wrap="square">
            <a:spAutoFit/>
          </a:bodyPr>
          <a:lstStyle/>
          <a:p>
            <a:r>
              <a:rPr lang="ja-JP" altLang="en-US" sz="4400" b="1" dirty="0">
                <a:solidFill>
                  <a:prstClr val="black"/>
                </a:solidFill>
                <a:latin typeface="游ゴシック Light" panose="020F0302020204030204"/>
                <a:ea typeface="游ゴシック Light" panose="020B0300000000000000" pitchFamily="50" charset="-128"/>
                <a:cs typeface="+mj-cs"/>
              </a:rPr>
              <a:t>参考ゲーム</a:t>
            </a:r>
            <a:endParaRPr lang="ja-JP" altLang="en-US" dirty="0"/>
          </a:p>
        </p:txBody>
      </p:sp>
      <p:pic>
        <p:nvPicPr>
          <p:cNvPr id="5" name="図 4">
            <a:extLst>
              <a:ext uri="{FF2B5EF4-FFF2-40B4-BE49-F238E27FC236}">
                <a16:creationId xmlns:a16="http://schemas.microsoft.com/office/drawing/2014/main" id="{38C06DB5-C5C4-4B0F-BA2A-F1C90A609E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256" y="1303603"/>
            <a:ext cx="9144000" cy="5143500"/>
          </a:xfrm>
          <a:prstGeom prst="rect">
            <a:avLst/>
          </a:prstGeom>
        </p:spPr>
      </p:pic>
      <p:sp>
        <p:nvSpPr>
          <p:cNvPr id="6" name="正方形/長方形 5">
            <a:extLst>
              <a:ext uri="{FF2B5EF4-FFF2-40B4-BE49-F238E27FC236}">
                <a16:creationId xmlns:a16="http://schemas.microsoft.com/office/drawing/2014/main" id="{49481180-CBE0-4CB2-B825-27F0AAEC3FBA}"/>
              </a:ext>
            </a:extLst>
          </p:cNvPr>
          <p:cNvSpPr/>
          <p:nvPr/>
        </p:nvSpPr>
        <p:spPr>
          <a:xfrm>
            <a:off x="7638617" y="6488668"/>
            <a:ext cx="3877985" cy="369332"/>
          </a:xfrm>
          <a:prstGeom prst="rect">
            <a:avLst/>
          </a:prstGeom>
        </p:spPr>
        <p:txBody>
          <a:bodyPr wrap="none">
            <a:spAutoFit/>
          </a:bodyPr>
          <a:lstStyle/>
          <a:p>
            <a:r>
              <a:rPr lang="en-US" altLang="ja-JP" dirty="0"/>
              <a:t>※</a:t>
            </a:r>
            <a:r>
              <a:rPr lang="ja-JP" altLang="en-US" dirty="0"/>
              <a:t>人のところをモンスターに変える</a:t>
            </a:r>
          </a:p>
        </p:txBody>
      </p:sp>
      <p:sp>
        <p:nvSpPr>
          <p:cNvPr id="7" name="正方形/長方形 6">
            <a:extLst>
              <a:ext uri="{FF2B5EF4-FFF2-40B4-BE49-F238E27FC236}">
                <a16:creationId xmlns:a16="http://schemas.microsoft.com/office/drawing/2014/main" id="{CE5F597F-30A0-47B1-8E0D-ECBA3C484C62}"/>
              </a:ext>
            </a:extLst>
          </p:cNvPr>
          <p:cNvSpPr/>
          <p:nvPr/>
        </p:nvSpPr>
        <p:spPr>
          <a:xfrm>
            <a:off x="6571818" y="913489"/>
            <a:ext cx="3647152" cy="369332"/>
          </a:xfrm>
          <a:prstGeom prst="rect">
            <a:avLst/>
          </a:prstGeom>
        </p:spPr>
        <p:txBody>
          <a:bodyPr wrap="none">
            <a:spAutoFit/>
          </a:bodyPr>
          <a:lstStyle/>
          <a:p>
            <a:r>
              <a:rPr lang="ja-JP" altLang="en-US" b="1" dirty="0"/>
              <a:t>ゲーム名　わくわくファンタジー</a:t>
            </a:r>
            <a:endParaRPr lang="ja-JP" altLang="en-US" dirty="0"/>
          </a:p>
        </p:txBody>
      </p:sp>
    </p:spTree>
    <p:extLst>
      <p:ext uri="{BB962C8B-B14F-4D97-AF65-F5344CB8AC3E}">
        <p14:creationId xmlns:p14="http://schemas.microsoft.com/office/powerpoint/2010/main" val="1223077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8E29F-8F5F-D796-996F-EABEE6D392E5}"/>
              </a:ext>
            </a:extLst>
          </p:cNvPr>
          <p:cNvSpPr>
            <a:spLocks noGrp="1"/>
          </p:cNvSpPr>
          <p:nvPr>
            <p:ph type="title"/>
          </p:nvPr>
        </p:nvSpPr>
        <p:spPr/>
        <p:txBody>
          <a:bodyPr/>
          <a:lstStyle/>
          <a:p>
            <a:r>
              <a:rPr kumimoji="1" lang="ja-JP" altLang="en-US" b="1" dirty="0"/>
              <a:t>操作方法</a:t>
            </a:r>
          </a:p>
        </p:txBody>
      </p:sp>
      <p:pic>
        <p:nvPicPr>
          <p:cNvPr id="5" name="コンテンツ プレースホルダー 4" descr="図形&#10;&#10;中程度の精度で自動的に生成された説明">
            <a:extLst>
              <a:ext uri="{FF2B5EF4-FFF2-40B4-BE49-F238E27FC236}">
                <a16:creationId xmlns:a16="http://schemas.microsoft.com/office/drawing/2014/main" id="{284761FB-F243-AD95-57AA-6CBF3878E3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8580" y="1427300"/>
            <a:ext cx="6974840" cy="1931104"/>
          </a:xfrm>
        </p:spPr>
      </p:pic>
      <p:graphicFrame>
        <p:nvGraphicFramePr>
          <p:cNvPr id="7" name="表 7">
            <a:extLst>
              <a:ext uri="{FF2B5EF4-FFF2-40B4-BE49-F238E27FC236}">
                <a16:creationId xmlns:a16="http://schemas.microsoft.com/office/drawing/2014/main" id="{430D0246-E651-7772-CC7C-288977B8FEF5}"/>
              </a:ext>
            </a:extLst>
          </p:cNvPr>
          <p:cNvGraphicFramePr>
            <a:graphicFrameLocks noGrp="1"/>
          </p:cNvGraphicFramePr>
          <p:nvPr>
            <p:extLst>
              <p:ext uri="{D42A27DB-BD31-4B8C-83A1-F6EECF244321}">
                <p14:modId xmlns:p14="http://schemas.microsoft.com/office/powerpoint/2010/main" val="3480873879"/>
              </p:ext>
            </p:extLst>
          </p:nvPr>
        </p:nvGraphicFramePr>
        <p:xfrm>
          <a:off x="3825425" y="3445389"/>
          <a:ext cx="4378960" cy="3337560"/>
        </p:xfrm>
        <a:graphic>
          <a:graphicData uri="http://schemas.openxmlformats.org/drawingml/2006/table">
            <a:tbl>
              <a:tblPr firstRow="1" bandRow="1">
                <a:tableStyleId>{5C22544A-7EE6-4342-B048-85BDC9FD1C3A}</a:tableStyleId>
              </a:tblPr>
              <a:tblGrid>
                <a:gridCol w="1584960">
                  <a:extLst>
                    <a:ext uri="{9D8B030D-6E8A-4147-A177-3AD203B41FA5}">
                      <a16:colId xmlns:a16="http://schemas.microsoft.com/office/drawing/2014/main" val="271933499"/>
                    </a:ext>
                  </a:extLst>
                </a:gridCol>
                <a:gridCol w="2794000">
                  <a:extLst>
                    <a:ext uri="{9D8B030D-6E8A-4147-A177-3AD203B41FA5}">
                      <a16:colId xmlns:a16="http://schemas.microsoft.com/office/drawing/2014/main" val="1410728205"/>
                    </a:ext>
                  </a:extLst>
                </a:gridCol>
              </a:tblGrid>
              <a:tr h="370840">
                <a:tc>
                  <a:txBody>
                    <a:bodyPr/>
                    <a:lstStyle/>
                    <a:p>
                      <a:r>
                        <a:rPr kumimoji="1" lang="ja-JP" altLang="en-US" dirty="0"/>
                        <a:t>キー</a:t>
                      </a:r>
                      <a:endParaRPr kumimoji="1" lang="en-US" altLang="ja-JP" dirty="0"/>
                    </a:p>
                  </a:txBody>
                  <a:tcPr/>
                </a:tc>
                <a:tc>
                  <a:txBody>
                    <a:bodyPr/>
                    <a:lstStyle/>
                    <a:p>
                      <a:r>
                        <a:rPr kumimoji="1" lang="ja-JP" altLang="en-US" dirty="0"/>
                        <a:t>説明</a:t>
                      </a:r>
                    </a:p>
                  </a:txBody>
                  <a:tcPr/>
                </a:tc>
                <a:extLst>
                  <a:ext uri="{0D108BD9-81ED-4DB2-BD59-A6C34878D82A}">
                    <a16:rowId xmlns:a16="http://schemas.microsoft.com/office/drawing/2014/main" val="2248288294"/>
                  </a:ext>
                </a:extLst>
              </a:tr>
              <a:tr h="370840">
                <a:tc>
                  <a:txBody>
                    <a:bodyPr/>
                    <a:lstStyle/>
                    <a:p>
                      <a:r>
                        <a:rPr kumimoji="1" lang="en-US" altLang="ja-JP" dirty="0"/>
                        <a:t>W</a:t>
                      </a:r>
                      <a:endParaRPr kumimoji="1" lang="ja-JP" altLang="en-US" dirty="0"/>
                    </a:p>
                  </a:txBody>
                  <a:tcPr/>
                </a:tc>
                <a:tc>
                  <a:txBody>
                    <a:bodyPr/>
                    <a:lstStyle/>
                    <a:p>
                      <a:r>
                        <a:rPr kumimoji="1" lang="ja-JP" altLang="en-US" dirty="0"/>
                        <a:t>前に移動</a:t>
                      </a:r>
                      <a:endParaRPr kumimoji="1" lang="en-US" altLang="ja-JP" dirty="0"/>
                    </a:p>
                  </a:txBody>
                  <a:tcPr/>
                </a:tc>
                <a:extLst>
                  <a:ext uri="{0D108BD9-81ED-4DB2-BD59-A6C34878D82A}">
                    <a16:rowId xmlns:a16="http://schemas.microsoft.com/office/drawing/2014/main" val="488799694"/>
                  </a:ext>
                </a:extLst>
              </a:tr>
              <a:tr h="370840">
                <a:tc>
                  <a:txBody>
                    <a:bodyPr/>
                    <a:lstStyle/>
                    <a:p>
                      <a:r>
                        <a:rPr kumimoji="1" lang="en-US" altLang="ja-JP" dirty="0"/>
                        <a:t>S</a:t>
                      </a:r>
                      <a:endParaRPr kumimoji="1" lang="ja-JP" altLang="en-US" dirty="0"/>
                    </a:p>
                  </a:txBody>
                  <a:tcPr/>
                </a:tc>
                <a:tc>
                  <a:txBody>
                    <a:bodyPr/>
                    <a:lstStyle/>
                    <a:p>
                      <a:r>
                        <a:rPr kumimoji="1" lang="ja-JP" altLang="en-US" dirty="0"/>
                        <a:t>後ろに移動</a:t>
                      </a:r>
                    </a:p>
                  </a:txBody>
                  <a:tcPr/>
                </a:tc>
                <a:extLst>
                  <a:ext uri="{0D108BD9-81ED-4DB2-BD59-A6C34878D82A}">
                    <a16:rowId xmlns:a16="http://schemas.microsoft.com/office/drawing/2014/main" val="3460174565"/>
                  </a:ext>
                </a:extLst>
              </a:tr>
              <a:tr h="370840">
                <a:tc>
                  <a:txBody>
                    <a:bodyPr/>
                    <a:lstStyle/>
                    <a:p>
                      <a:r>
                        <a:rPr kumimoji="1" lang="en-US" altLang="ja-JP" dirty="0"/>
                        <a:t>A</a:t>
                      </a:r>
                      <a:endParaRPr kumimoji="1" lang="ja-JP" altLang="en-US" dirty="0"/>
                    </a:p>
                  </a:txBody>
                  <a:tcPr/>
                </a:tc>
                <a:tc>
                  <a:txBody>
                    <a:bodyPr/>
                    <a:lstStyle/>
                    <a:p>
                      <a:r>
                        <a:rPr kumimoji="1" lang="ja-JP" altLang="en-US" dirty="0"/>
                        <a:t>左に移動</a:t>
                      </a:r>
                    </a:p>
                  </a:txBody>
                  <a:tcPr/>
                </a:tc>
                <a:extLst>
                  <a:ext uri="{0D108BD9-81ED-4DB2-BD59-A6C34878D82A}">
                    <a16:rowId xmlns:a16="http://schemas.microsoft.com/office/drawing/2014/main" val="1113570640"/>
                  </a:ext>
                </a:extLst>
              </a:tr>
              <a:tr h="370840">
                <a:tc>
                  <a:txBody>
                    <a:bodyPr/>
                    <a:lstStyle/>
                    <a:p>
                      <a:r>
                        <a:rPr kumimoji="1" lang="en-US" altLang="ja-JP" dirty="0"/>
                        <a:t>D</a:t>
                      </a:r>
                      <a:endParaRPr kumimoji="1" lang="ja-JP" altLang="en-US" dirty="0"/>
                    </a:p>
                  </a:txBody>
                  <a:tcPr/>
                </a:tc>
                <a:tc>
                  <a:txBody>
                    <a:bodyPr/>
                    <a:lstStyle/>
                    <a:p>
                      <a:r>
                        <a:rPr kumimoji="1" lang="ja-JP" altLang="en-US" dirty="0"/>
                        <a:t>右に移動</a:t>
                      </a:r>
                    </a:p>
                  </a:txBody>
                  <a:tcPr/>
                </a:tc>
                <a:extLst>
                  <a:ext uri="{0D108BD9-81ED-4DB2-BD59-A6C34878D82A}">
                    <a16:rowId xmlns:a16="http://schemas.microsoft.com/office/drawing/2014/main" val="2870962627"/>
                  </a:ext>
                </a:extLst>
              </a:tr>
              <a:tr h="370840">
                <a:tc>
                  <a:txBody>
                    <a:bodyPr/>
                    <a:lstStyle/>
                    <a:p>
                      <a:r>
                        <a:rPr kumimoji="1" lang="en-US" altLang="ja-JP" dirty="0"/>
                        <a:t>J</a:t>
                      </a:r>
                      <a:endParaRPr kumimoji="1" lang="ja-JP" altLang="en-US" dirty="0"/>
                    </a:p>
                  </a:txBody>
                  <a:tcPr/>
                </a:tc>
                <a:tc>
                  <a:txBody>
                    <a:bodyPr/>
                    <a:lstStyle/>
                    <a:p>
                      <a:r>
                        <a:rPr kumimoji="1" lang="ja-JP" altLang="en-US" dirty="0"/>
                        <a:t>ジャンプ</a:t>
                      </a:r>
                    </a:p>
                  </a:txBody>
                  <a:tcPr/>
                </a:tc>
                <a:extLst>
                  <a:ext uri="{0D108BD9-81ED-4DB2-BD59-A6C34878D82A}">
                    <a16:rowId xmlns:a16="http://schemas.microsoft.com/office/drawing/2014/main" val="651781032"/>
                  </a:ext>
                </a:extLst>
              </a:tr>
              <a:tr h="370840">
                <a:tc>
                  <a:txBody>
                    <a:bodyPr/>
                    <a:lstStyle/>
                    <a:p>
                      <a:r>
                        <a:rPr kumimoji="1" lang="en-US" altLang="ja-JP" dirty="0"/>
                        <a:t>SPACE</a:t>
                      </a:r>
                      <a:endParaRPr kumimoji="1" lang="ja-JP" altLang="en-US" dirty="0"/>
                    </a:p>
                  </a:txBody>
                  <a:tcPr/>
                </a:tc>
                <a:tc>
                  <a:txBody>
                    <a:bodyPr/>
                    <a:lstStyle/>
                    <a:p>
                      <a:r>
                        <a:rPr kumimoji="1" lang="ja-JP" altLang="en-US" dirty="0"/>
                        <a:t>攻撃</a:t>
                      </a:r>
                    </a:p>
                  </a:txBody>
                  <a:tcPr/>
                </a:tc>
                <a:extLst>
                  <a:ext uri="{0D108BD9-81ED-4DB2-BD59-A6C34878D82A}">
                    <a16:rowId xmlns:a16="http://schemas.microsoft.com/office/drawing/2014/main" val="4253165535"/>
                  </a:ext>
                </a:extLst>
              </a:tr>
              <a:tr h="370840">
                <a:tc>
                  <a:txBody>
                    <a:bodyPr/>
                    <a:lstStyle/>
                    <a:p>
                      <a:r>
                        <a:rPr kumimoji="1" lang="en-US" altLang="ja-JP" dirty="0"/>
                        <a:t>L</a:t>
                      </a:r>
                      <a:endParaRPr kumimoji="1" lang="ja-JP" altLang="en-US" dirty="0"/>
                    </a:p>
                  </a:txBody>
                  <a:tcPr/>
                </a:tc>
                <a:tc>
                  <a:txBody>
                    <a:bodyPr/>
                    <a:lstStyle/>
                    <a:p>
                      <a:r>
                        <a:rPr kumimoji="1" lang="ja-JP" altLang="en-US" dirty="0"/>
                        <a:t>特殊攻撃</a:t>
                      </a:r>
                    </a:p>
                  </a:txBody>
                  <a:tcPr/>
                </a:tc>
                <a:extLst>
                  <a:ext uri="{0D108BD9-81ED-4DB2-BD59-A6C34878D82A}">
                    <a16:rowId xmlns:a16="http://schemas.microsoft.com/office/drawing/2014/main" val="1245395639"/>
                  </a:ext>
                </a:extLst>
              </a:tr>
              <a:tr h="370840">
                <a:tc>
                  <a:txBody>
                    <a:bodyPr/>
                    <a:lstStyle/>
                    <a:p>
                      <a:r>
                        <a:rPr kumimoji="1" lang="en-US" altLang="ja-JP" dirty="0"/>
                        <a:t>SHIFT</a:t>
                      </a:r>
                      <a:endParaRPr kumimoji="1" lang="ja-JP" altLang="en-US" dirty="0"/>
                    </a:p>
                  </a:txBody>
                  <a:tcPr/>
                </a:tc>
                <a:tc>
                  <a:txBody>
                    <a:bodyPr/>
                    <a:lstStyle/>
                    <a:p>
                      <a:r>
                        <a:rPr kumimoji="1" lang="ja-JP" altLang="en-US" dirty="0"/>
                        <a:t>回避</a:t>
                      </a:r>
                    </a:p>
                  </a:txBody>
                  <a:tcPr/>
                </a:tc>
                <a:extLst>
                  <a:ext uri="{0D108BD9-81ED-4DB2-BD59-A6C34878D82A}">
                    <a16:rowId xmlns:a16="http://schemas.microsoft.com/office/drawing/2014/main" val="3313479036"/>
                  </a:ext>
                </a:extLst>
              </a:tr>
            </a:tbl>
          </a:graphicData>
        </a:graphic>
      </p:graphicFrame>
      <p:sp>
        <p:nvSpPr>
          <p:cNvPr id="8" name="正方形/長方形 7">
            <a:extLst>
              <a:ext uri="{FF2B5EF4-FFF2-40B4-BE49-F238E27FC236}">
                <a16:creationId xmlns:a16="http://schemas.microsoft.com/office/drawing/2014/main" id="{07DE328C-BB15-4ECF-4B04-9756D71C6676}"/>
              </a:ext>
            </a:extLst>
          </p:cNvPr>
          <p:cNvSpPr/>
          <p:nvPr/>
        </p:nvSpPr>
        <p:spPr>
          <a:xfrm>
            <a:off x="3237940" y="2424935"/>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8BA278E-3348-DF10-9D6B-BEEA8A86850D}"/>
              </a:ext>
            </a:extLst>
          </p:cNvPr>
          <p:cNvSpPr/>
          <p:nvPr/>
        </p:nvSpPr>
        <p:spPr>
          <a:xfrm>
            <a:off x="3458060" y="2139267"/>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正方形/長方形 9">
            <a:extLst>
              <a:ext uri="{FF2B5EF4-FFF2-40B4-BE49-F238E27FC236}">
                <a16:creationId xmlns:a16="http://schemas.microsoft.com/office/drawing/2014/main" id="{E4976BB1-1D5B-463E-34DC-A3363D6E1BA4}"/>
              </a:ext>
            </a:extLst>
          </p:cNvPr>
          <p:cNvSpPr/>
          <p:nvPr/>
        </p:nvSpPr>
        <p:spPr>
          <a:xfrm>
            <a:off x="3536165" y="2424255"/>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4B9D4732-1766-E223-87FE-8148E40DA7F8}"/>
              </a:ext>
            </a:extLst>
          </p:cNvPr>
          <p:cNvSpPr/>
          <p:nvPr/>
        </p:nvSpPr>
        <p:spPr>
          <a:xfrm>
            <a:off x="5607217" y="2432405"/>
            <a:ext cx="251460" cy="239394"/>
          </a:xfrm>
          <a:prstGeom prst="rect">
            <a:avLst/>
          </a:prstGeom>
          <a:solidFill>
            <a:srgbClr val="00B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E97F0387-4FBD-B0C1-5A8A-13433E5F2F29}"/>
              </a:ext>
            </a:extLst>
          </p:cNvPr>
          <p:cNvSpPr/>
          <p:nvPr/>
        </p:nvSpPr>
        <p:spPr>
          <a:xfrm>
            <a:off x="5019078" y="2423440"/>
            <a:ext cx="251460" cy="239394"/>
          </a:xfrm>
          <a:prstGeom prst="rect">
            <a:avLst/>
          </a:prstGeom>
          <a:solidFill>
            <a:srgbClr val="00B0F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D823965B-EE50-7B9A-7E1E-A26794ADA0D3}"/>
              </a:ext>
            </a:extLst>
          </p:cNvPr>
          <p:cNvSpPr/>
          <p:nvPr/>
        </p:nvSpPr>
        <p:spPr>
          <a:xfrm>
            <a:off x="4137490" y="3003890"/>
            <a:ext cx="1209675" cy="239394"/>
          </a:xfrm>
          <a:prstGeom prst="rect">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a:extLst>
              <a:ext uri="{FF2B5EF4-FFF2-40B4-BE49-F238E27FC236}">
                <a16:creationId xmlns:a16="http://schemas.microsoft.com/office/drawing/2014/main" id="{CDED9954-7B22-4C3E-BF37-A0BFFDBBA7BE}"/>
              </a:ext>
            </a:extLst>
          </p:cNvPr>
          <p:cNvPicPr>
            <a:picLocks noChangeAspect="1"/>
          </p:cNvPicPr>
          <p:nvPr/>
        </p:nvPicPr>
        <p:blipFill>
          <a:blip r:embed="rId3"/>
          <a:stretch>
            <a:fillRect/>
          </a:stretch>
        </p:blipFill>
        <p:spPr>
          <a:xfrm>
            <a:off x="3825425" y="2424255"/>
            <a:ext cx="249958" cy="237765"/>
          </a:xfrm>
          <a:prstGeom prst="rect">
            <a:avLst/>
          </a:prstGeom>
        </p:spPr>
      </p:pic>
      <p:pic>
        <p:nvPicPr>
          <p:cNvPr id="6" name="図 5">
            <a:extLst>
              <a:ext uri="{FF2B5EF4-FFF2-40B4-BE49-F238E27FC236}">
                <a16:creationId xmlns:a16="http://schemas.microsoft.com/office/drawing/2014/main" id="{7D6778CA-D4CD-476F-826C-2A5058752952}"/>
              </a:ext>
            </a:extLst>
          </p:cNvPr>
          <p:cNvPicPr>
            <a:picLocks noChangeAspect="1"/>
          </p:cNvPicPr>
          <p:nvPr/>
        </p:nvPicPr>
        <p:blipFill>
          <a:blip r:embed="rId3"/>
          <a:stretch>
            <a:fillRect/>
          </a:stretch>
        </p:blipFill>
        <p:spPr>
          <a:xfrm>
            <a:off x="3518235" y="3871211"/>
            <a:ext cx="249958" cy="237765"/>
          </a:xfrm>
          <a:prstGeom prst="rect">
            <a:avLst/>
          </a:prstGeom>
        </p:spPr>
      </p:pic>
      <p:pic>
        <p:nvPicPr>
          <p:cNvPr id="14" name="図 13">
            <a:extLst>
              <a:ext uri="{FF2B5EF4-FFF2-40B4-BE49-F238E27FC236}">
                <a16:creationId xmlns:a16="http://schemas.microsoft.com/office/drawing/2014/main" id="{DEA9E328-320B-4561-A1A5-01AB4FD5B699}"/>
              </a:ext>
            </a:extLst>
          </p:cNvPr>
          <p:cNvPicPr>
            <a:picLocks noChangeAspect="1"/>
          </p:cNvPicPr>
          <p:nvPr/>
        </p:nvPicPr>
        <p:blipFill>
          <a:blip r:embed="rId4"/>
          <a:stretch>
            <a:fillRect/>
          </a:stretch>
        </p:blipFill>
        <p:spPr>
          <a:xfrm>
            <a:off x="3512072" y="5354061"/>
            <a:ext cx="256054" cy="237765"/>
          </a:xfrm>
          <a:prstGeom prst="rect">
            <a:avLst/>
          </a:prstGeom>
        </p:spPr>
      </p:pic>
      <p:pic>
        <p:nvPicPr>
          <p:cNvPr id="15" name="図 14">
            <a:extLst>
              <a:ext uri="{FF2B5EF4-FFF2-40B4-BE49-F238E27FC236}">
                <a16:creationId xmlns:a16="http://schemas.microsoft.com/office/drawing/2014/main" id="{5A391B97-C2D6-461D-A9FC-682809487D9A}"/>
              </a:ext>
            </a:extLst>
          </p:cNvPr>
          <p:cNvPicPr>
            <a:picLocks noChangeAspect="1"/>
          </p:cNvPicPr>
          <p:nvPr/>
        </p:nvPicPr>
        <p:blipFill>
          <a:blip r:embed="rId5"/>
          <a:stretch>
            <a:fillRect/>
          </a:stretch>
        </p:blipFill>
        <p:spPr>
          <a:xfrm>
            <a:off x="3518235" y="6085395"/>
            <a:ext cx="249958" cy="237765"/>
          </a:xfrm>
          <a:prstGeom prst="rect">
            <a:avLst/>
          </a:prstGeom>
        </p:spPr>
      </p:pic>
      <p:sp>
        <p:nvSpPr>
          <p:cNvPr id="16" name="正方形/長方形 15">
            <a:extLst>
              <a:ext uri="{FF2B5EF4-FFF2-40B4-BE49-F238E27FC236}">
                <a16:creationId xmlns:a16="http://schemas.microsoft.com/office/drawing/2014/main" id="{78720BFA-2BC2-4544-B5F1-1B6C1273FCDF}"/>
              </a:ext>
            </a:extLst>
          </p:cNvPr>
          <p:cNvSpPr/>
          <p:nvPr/>
        </p:nvSpPr>
        <p:spPr>
          <a:xfrm>
            <a:off x="3507330" y="5709287"/>
            <a:ext cx="251460" cy="239394"/>
          </a:xfrm>
          <a:prstGeom prst="rect">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0D5514B8-79C2-4BF5-8A38-918314FBCCC9}"/>
              </a:ext>
            </a:extLst>
          </p:cNvPr>
          <p:cNvSpPr/>
          <p:nvPr/>
        </p:nvSpPr>
        <p:spPr>
          <a:xfrm>
            <a:off x="2727176" y="2710603"/>
            <a:ext cx="598730" cy="240197"/>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7768FFF3-ED9D-4233-998E-B23A1279064B}"/>
              </a:ext>
            </a:extLst>
          </p:cNvPr>
          <p:cNvSpPr/>
          <p:nvPr/>
        </p:nvSpPr>
        <p:spPr>
          <a:xfrm>
            <a:off x="6656572" y="2710602"/>
            <a:ext cx="470369" cy="240197"/>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7BBB4DDA-F42F-4EA7-BB7E-945B3FC9AF7F}"/>
              </a:ext>
            </a:extLst>
          </p:cNvPr>
          <p:cNvSpPr/>
          <p:nvPr/>
        </p:nvSpPr>
        <p:spPr>
          <a:xfrm>
            <a:off x="3516666" y="6459859"/>
            <a:ext cx="251460" cy="239394"/>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9900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710601" y="2481435"/>
            <a:ext cx="5029799" cy="1513523"/>
          </a:xfrm>
        </p:spPr>
        <p:txBody>
          <a:bodyPr anchor="ctr"/>
          <a:lstStyle/>
          <a:p>
            <a:pPr marL="0" indent="0" algn="ctr">
              <a:buNone/>
            </a:pPr>
            <a:r>
              <a:rPr lang="ja-JP" altLang="en-US" dirty="0"/>
              <a:t>敵を攻撃して倒す！</a:t>
            </a:r>
          </a:p>
        </p:txBody>
      </p:sp>
      <p:pic>
        <p:nvPicPr>
          <p:cNvPr id="7" name="図 6" descr="時計, 記号 が含まれている画像&#10;&#10;自動的に生成された説明">
            <a:extLst>
              <a:ext uri="{FF2B5EF4-FFF2-40B4-BE49-F238E27FC236}">
                <a16:creationId xmlns:a16="http://schemas.microsoft.com/office/drawing/2014/main" id="{369F3C00-70DE-93FF-BCE9-E26418B427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3148" y="3822238"/>
            <a:ext cx="3081652" cy="2311239"/>
          </a:xfrm>
          <a:prstGeom prst="rect">
            <a:avLst/>
          </a:prstGeom>
        </p:spPr>
      </p:pic>
      <p:sp>
        <p:nvSpPr>
          <p:cNvPr id="9" name="コンテンツ プレースホルダー 2">
            <a:extLst>
              <a:ext uri="{FF2B5EF4-FFF2-40B4-BE49-F238E27FC236}">
                <a16:creationId xmlns:a16="http://schemas.microsoft.com/office/drawing/2014/main" id="{F6B0FA94-87B9-BF27-E985-CAE968928B82}"/>
              </a:ext>
            </a:extLst>
          </p:cNvPr>
          <p:cNvSpPr txBox="1">
            <a:spLocks/>
          </p:cNvSpPr>
          <p:nvPr/>
        </p:nvSpPr>
        <p:spPr>
          <a:xfrm>
            <a:off x="6136640" y="1724673"/>
            <a:ext cx="5699760" cy="15135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buFont typeface="Arial" panose="020B0604020202020204" pitchFamily="34" charset="0"/>
              <a:buNone/>
            </a:pPr>
            <a:r>
              <a:rPr lang="ja-JP" altLang="en-US" dirty="0"/>
              <a:t>倒した敵は経験値やアイテムを落とし、プレイヤーを強化！</a:t>
            </a:r>
          </a:p>
        </p:txBody>
      </p:sp>
      <p:sp>
        <p:nvSpPr>
          <p:cNvPr id="10" name="矢印: 右 9">
            <a:extLst>
              <a:ext uri="{FF2B5EF4-FFF2-40B4-BE49-F238E27FC236}">
                <a16:creationId xmlns:a16="http://schemas.microsoft.com/office/drawing/2014/main" id="{33EA2B30-26BF-B486-E141-176DD84E730E}"/>
              </a:ext>
            </a:extLst>
          </p:cNvPr>
          <p:cNvSpPr/>
          <p:nvPr/>
        </p:nvSpPr>
        <p:spPr>
          <a:xfrm>
            <a:off x="5224444" y="4175760"/>
            <a:ext cx="1280162" cy="5283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F69439CA-5FA9-47A9-8C22-C3888BEBC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878" y="4175760"/>
            <a:ext cx="1828804" cy="1828804"/>
          </a:xfrm>
          <a:prstGeom prst="rect">
            <a:avLst/>
          </a:prstGeom>
        </p:spPr>
      </p:pic>
      <p:pic>
        <p:nvPicPr>
          <p:cNvPr id="15" name="図 14">
            <a:extLst>
              <a:ext uri="{FF2B5EF4-FFF2-40B4-BE49-F238E27FC236}">
                <a16:creationId xmlns:a16="http://schemas.microsoft.com/office/drawing/2014/main" id="{9EFAD8DF-0CF2-4993-BCB8-C87F08D451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987" y="3902338"/>
            <a:ext cx="2375647" cy="2375647"/>
          </a:xfrm>
          <a:prstGeom prst="rect">
            <a:avLst/>
          </a:prstGeom>
        </p:spPr>
      </p:pic>
      <p:sp>
        <p:nvSpPr>
          <p:cNvPr id="16" name="正方形/長方形 15">
            <a:extLst>
              <a:ext uri="{FF2B5EF4-FFF2-40B4-BE49-F238E27FC236}">
                <a16:creationId xmlns:a16="http://schemas.microsoft.com/office/drawing/2014/main" id="{0C7FA0B6-57AC-460A-9420-EB80AE90D4E8}"/>
              </a:ext>
            </a:extLst>
          </p:cNvPr>
          <p:cNvSpPr/>
          <p:nvPr/>
        </p:nvSpPr>
        <p:spPr>
          <a:xfrm>
            <a:off x="582987" y="6133477"/>
            <a:ext cx="1338829" cy="369332"/>
          </a:xfrm>
          <a:prstGeom prst="rect">
            <a:avLst/>
          </a:prstGeom>
        </p:spPr>
        <p:txBody>
          <a:bodyPr wrap="none">
            <a:spAutoFit/>
          </a:bodyPr>
          <a:lstStyle/>
          <a:p>
            <a:pPr algn="ctr"/>
            <a:r>
              <a:rPr lang="ja-JP" altLang="en-US" dirty="0"/>
              <a:t>プレイヤー</a:t>
            </a:r>
          </a:p>
        </p:txBody>
      </p:sp>
      <p:sp>
        <p:nvSpPr>
          <p:cNvPr id="17" name="正方形/長方形 16">
            <a:extLst>
              <a:ext uri="{FF2B5EF4-FFF2-40B4-BE49-F238E27FC236}">
                <a16:creationId xmlns:a16="http://schemas.microsoft.com/office/drawing/2014/main" id="{6479A7EC-D9D2-4752-8DE8-B93AD6D1663D}"/>
              </a:ext>
            </a:extLst>
          </p:cNvPr>
          <p:cNvSpPr/>
          <p:nvPr/>
        </p:nvSpPr>
        <p:spPr>
          <a:xfrm>
            <a:off x="3301814" y="5771943"/>
            <a:ext cx="415498" cy="369332"/>
          </a:xfrm>
          <a:prstGeom prst="rect">
            <a:avLst/>
          </a:prstGeom>
        </p:spPr>
        <p:txBody>
          <a:bodyPr wrap="none">
            <a:spAutoFit/>
          </a:bodyPr>
          <a:lstStyle/>
          <a:p>
            <a:pPr algn="ctr"/>
            <a:r>
              <a:rPr lang="ja-JP" altLang="en-US" dirty="0"/>
              <a:t>敵</a:t>
            </a:r>
          </a:p>
        </p:txBody>
      </p:sp>
      <p:pic>
        <p:nvPicPr>
          <p:cNvPr id="21" name="図 20">
            <a:extLst>
              <a:ext uri="{FF2B5EF4-FFF2-40B4-BE49-F238E27FC236}">
                <a16:creationId xmlns:a16="http://schemas.microsoft.com/office/drawing/2014/main" id="{E6704B2F-EE3B-4354-8B26-2240CAAADD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7652" y="3310150"/>
            <a:ext cx="3201014" cy="3201014"/>
          </a:xfrm>
          <a:prstGeom prst="rect">
            <a:avLst/>
          </a:prstGeom>
        </p:spPr>
      </p:pic>
    </p:spTree>
    <p:extLst>
      <p:ext uri="{BB962C8B-B14F-4D97-AF65-F5344CB8AC3E}">
        <p14:creationId xmlns:p14="http://schemas.microsoft.com/office/powerpoint/2010/main" val="80504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descr="部屋, カラフル, 挿絵 が含まれている画像&#10;&#10;自動的に生成された説明">
            <a:extLst>
              <a:ext uri="{FF2B5EF4-FFF2-40B4-BE49-F238E27FC236}">
                <a16:creationId xmlns:a16="http://schemas.microsoft.com/office/drawing/2014/main" id="{086AC002-6C2E-2220-13C0-D0AC0407F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6826" y="1478812"/>
            <a:ext cx="5200499" cy="3900374"/>
          </a:xfrm>
          <a:prstGeom prst="rect">
            <a:avLst/>
          </a:prstGeom>
        </p:spPr>
      </p:pic>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1008976" y="5490652"/>
            <a:ext cx="5029799" cy="1513523"/>
          </a:xfrm>
        </p:spPr>
        <p:txBody>
          <a:bodyPr anchor="ctr"/>
          <a:lstStyle/>
          <a:p>
            <a:pPr marL="0" indent="0" algn="ctr">
              <a:buNone/>
            </a:pPr>
            <a:r>
              <a:rPr lang="ja-JP" altLang="en-US" dirty="0"/>
              <a:t>敵の攻撃が当たると</a:t>
            </a:r>
            <a:br>
              <a:rPr lang="en-US" altLang="ja-JP" dirty="0"/>
            </a:br>
            <a:r>
              <a:rPr lang="en-US" altLang="ja-JP" dirty="0"/>
              <a:t>HP</a:t>
            </a:r>
            <a:r>
              <a:rPr lang="ja-JP" altLang="en-US" dirty="0"/>
              <a:t>が減る！</a:t>
            </a:r>
            <a:endParaRPr kumimoji="1" lang="ja-JP" altLang="en-US" dirty="0"/>
          </a:p>
        </p:txBody>
      </p:sp>
      <p:sp>
        <p:nvSpPr>
          <p:cNvPr id="9" name="コンテンツ プレースホルダー 2">
            <a:extLst>
              <a:ext uri="{FF2B5EF4-FFF2-40B4-BE49-F238E27FC236}">
                <a16:creationId xmlns:a16="http://schemas.microsoft.com/office/drawing/2014/main" id="{F6B0FA94-87B9-BF27-E985-CAE968928B82}"/>
              </a:ext>
            </a:extLst>
          </p:cNvPr>
          <p:cNvSpPr txBox="1">
            <a:spLocks/>
          </p:cNvSpPr>
          <p:nvPr/>
        </p:nvSpPr>
        <p:spPr>
          <a:xfrm>
            <a:off x="6710381" y="2672238"/>
            <a:ext cx="5699760" cy="15135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buFont typeface="Arial" panose="020B0604020202020204" pitchFamily="34" charset="0"/>
              <a:buNone/>
            </a:pPr>
            <a:r>
              <a:rPr lang="en-US" altLang="ja-JP" dirty="0"/>
              <a:t>HP</a:t>
            </a:r>
            <a:r>
              <a:rPr lang="ja-JP" altLang="en-US" dirty="0"/>
              <a:t>がなくなると</a:t>
            </a:r>
            <a:br>
              <a:rPr lang="en-US" altLang="ja-JP" dirty="0"/>
            </a:br>
            <a:r>
              <a:rPr lang="en-US" altLang="ja-JP" dirty="0"/>
              <a:t>GAME</a:t>
            </a:r>
            <a:r>
              <a:rPr lang="ja-JP" altLang="en-US" dirty="0"/>
              <a:t> </a:t>
            </a:r>
            <a:r>
              <a:rPr lang="en-US" altLang="ja-JP" dirty="0"/>
              <a:t>OVER</a:t>
            </a:r>
            <a:endParaRPr lang="ja-JP" altLang="en-US" dirty="0"/>
          </a:p>
        </p:txBody>
      </p:sp>
      <p:pic>
        <p:nvPicPr>
          <p:cNvPr id="5" name="図 4">
            <a:extLst>
              <a:ext uri="{FF2B5EF4-FFF2-40B4-BE49-F238E27FC236}">
                <a16:creationId xmlns:a16="http://schemas.microsoft.com/office/drawing/2014/main" id="{54732F71-D01F-4646-A33A-80599FF6B0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331" y="2804375"/>
            <a:ext cx="3164541" cy="3164541"/>
          </a:xfrm>
          <a:prstGeom prst="rect">
            <a:avLst/>
          </a:prstGeom>
        </p:spPr>
      </p:pic>
      <p:pic>
        <p:nvPicPr>
          <p:cNvPr id="8" name="図 7">
            <a:extLst>
              <a:ext uri="{FF2B5EF4-FFF2-40B4-BE49-F238E27FC236}">
                <a16:creationId xmlns:a16="http://schemas.microsoft.com/office/drawing/2014/main" id="{8C00B12C-80D5-4357-B08D-C9CA2819C9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8162959" y="3281081"/>
            <a:ext cx="2794603" cy="2794603"/>
          </a:xfrm>
          <a:prstGeom prst="rect">
            <a:avLst/>
          </a:prstGeom>
        </p:spPr>
      </p:pic>
      <p:pic>
        <p:nvPicPr>
          <p:cNvPr id="19" name="図 18">
            <a:extLst>
              <a:ext uri="{FF2B5EF4-FFF2-40B4-BE49-F238E27FC236}">
                <a16:creationId xmlns:a16="http://schemas.microsoft.com/office/drawing/2014/main" id="{C655C764-3B06-457E-BC09-85BD9E0ECA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8976" y="2648127"/>
            <a:ext cx="2232114" cy="156248"/>
          </a:xfrm>
          <a:prstGeom prst="rect">
            <a:avLst/>
          </a:prstGeom>
        </p:spPr>
      </p:pic>
      <p:pic>
        <p:nvPicPr>
          <p:cNvPr id="22" name="図 21">
            <a:extLst>
              <a:ext uri="{FF2B5EF4-FFF2-40B4-BE49-F238E27FC236}">
                <a16:creationId xmlns:a16="http://schemas.microsoft.com/office/drawing/2014/main" id="{0A573378-FC26-4B70-86B6-17228318B8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4753" y="2875526"/>
            <a:ext cx="1321848" cy="156248"/>
          </a:xfrm>
          <a:prstGeom prst="rect">
            <a:avLst/>
          </a:prstGeom>
        </p:spPr>
      </p:pic>
      <p:sp>
        <p:nvSpPr>
          <p:cNvPr id="23" name="正方形/長方形 22">
            <a:extLst>
              <a:ext uri="{FF2B5EF4-FFF2-40B4-BE49-F238E27FC236}">
                <a16:creationId xmlns:a16="http://schemas.microsoft.com/office/drawing/2014/main" id="{3A9BB640-604B-4EDA-A6EA-D5E0031AF074}"/>
              </a:ext>
            </a:extLst>
          </p:cNvPr>
          <p:cNvSpPr/>
          <p:nvPr/>
        </p:nvSpPr>
        <p:spPr>
          <a:xfrm>
            <a:off x="4235452" y="1432822"/>
            <a:ext cx="5200499" cy="369332"/>
          </a:xfrm>
          <a:prstGeom prst="rect">
            <a:avLst/>
          </a:prstGeom>
        </p:spPr>
        <p:txBody>
          <a:bodyPr wrap="square">
            <a:spAutoFit/>
          </a:bodyPr>
          <a:lstStyle/>
          <a:p>
            <a:pPr algn="ctr"/>
            <a:r>
              <a:rPr lang="ja-JP" altLang="en-US" dirty="0"/>
              <a:t>破壊のキング　</a:t>
            </a:r>
            <a:r>
              <a:rPr lang="en-US" altLang="ja-JP" dirty="0"/>
              <a:t>※2</a:t>
            </a:r>
            <a:r>
              <a:rPr lang="ja-JP" altLang="en-US" dirty="0"/>
              <a:t>ページを参考に</a:t>
            </a:r>
          </a:p>
        </p:txBody>
      </p:sp>
    </p:spTree>
    <p:extLst>
      <p:ext uri="{BB962C8B-B14F-4D97-AF65-F5344CB8AC3E}">
        <p14:creationId xmlns:p14="http://schemas.microsoft.com/office/powerpoint/2010/main" val="14070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3429447" y="1722095"/>
            <a:ext cx="5029799" cy="1513523"/>
          </a:xfrm>
        </p:spPr>
        <p:txBody>
          <a:bodyPr anchor="ctr">
            <a:normAutofit/>
          </a:bodyPr>
          <a:lstStyle/>
          <a:p>
            <a:pPr marL="0" indent="0" algn="ctr">
              <a:buNone/>
            </a:pPr>
            <a:r>
              <a:rPr lang="ja-JP" altLang="en-US" dirty="0"/>
              <a:t>プレイヤーが操作するキャラを強くして</a:t>
            </a:r>
            <a:r>
              <a:rPr lang="ja-JP" altLang="en-US" b="1" dirty="0"/>
              <a:t>破壊のキング</a:t>
            </a:r>
            <a:r>
              <a:rPr lang="ja-JP" altLang="en-US" dirty="0"/>
              <a:t>を倒して頂点になろう！</a:t>
            </a:r>
            <a:endParaRPr kumimoji="1" lang="ja-JP" altLang="en-US" dirty="0"/>
          </a:p>
        </p:txBody>
      </p:sp>
      <p:pic>
        <p:nvPicPr>
          <p:cNvPr id="5" name="図 4">
            <a:extLst>
              <a:ext uri="{FF2B5EF4-FFF2-40B4-BE49-F238E27FC236}">
                <a16:creationId xmlns:a16="http://schemas.microsoft.com/office/drawing/2014/main" id="{58BBF219-CC0B-DD71-A159-029DE3EE2925}"/>
              </a:ext>
            </a:extLst>
          </p:cNvPr>
          <p:cNvPicPr>
            <a:picLocks noChangeAspect="1"/>
          </p:cNvPicPr>
          <p:nvPr/>
        </p:nvPicPr>
        <p:blipFill>
          <a:blip r:embed="rId2"/>
          <a:stretch>
            <a:fillRect/>
          </a:stretch>
        </p:blipFill>
        <p:spPr>
          <a:xfrm>
            <a:off x="5738755" y="2674945"/>
            <a:ext cx="4787967" cy="3590975"/>
          </a:xfrm>
          <a:prstGeom prst="rect">
            <a:avLst/>
          </a:prstGeom>
        </p:spPr>
      </p:pic>
      <p:pic>
        <p:nvPicPr>
          <p:cNvPr id="6" name="図 5">
            <a:extLst>
              <a:ext uri="{FF2B5EF4-FFF2-40B4-BE49-F238E27FC236}">
                <a16:creationId xmlns:a16="http://schemas.microsoft.com/office/drawing/2014/main" id="{2EA1903C-75F1-478D-83D3-C0AA86CAF4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2294" y="3818964"/>
            <a:ext cx="2581835" cy="2581835"/>
          </a:xfrm>
          <a:prstGeom prst="rect">
            <a:avLst/>
          </a:prstGeom>
        </p:spPr>
      </p:pic>
      <p:pic>
        <p:nvPicPr>
          <p:cNvPr id="11" name="図 10">
            <a:extLst>
              <a:ext uri="{FF2B5EF4-FFF2-40B4-BE49-F238E27FC236}">
                <a16:creationId xmlns:a16="http://schemas.microsoft.com/office/drawing/2014/main" id="{AFB81111-98DC-4346-A7A9-A99FF91E17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5278" y="3170994"/>
            <a:ext cx="1167569" cy="1167569"/>
          </a:xfrm>
          <a:prstGeom prst="rect">
            <a:avLst/>
          </a:prstGeom>
        </p:spPr>
      </p:pic>
    </p:spTree>
    <p:extLst>
      <p:ext uri="{BB962C8B-B14F-4D97-AF65-F5344CB8AC3E}">
        <p14:creationId xmlns:p14="http://schemas.microsoft.com/office/powerpoint/2010/main" val="957989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596141-B393-102D-E26B-3D6B953ABF71}"/>
              </a:ext>
            </a:extLst>
          </p:cNvPr>
          <p:cNvSpPr>
            <a:spLocks noGrp="1"/>
          </p:cNvSpPr>
          <p:nvPr>
            <p:ph type="title"/>
          </p:nvPr>
        </p:nvSpPr>
        <p:spPr/>
        <p:txBody>
          <a:bodyPr/>
          <a:lstStyle/>
          <a:p>
            <a:r>
              <a:rPr lang="ja-JP" altLang="en-US" b="1" dirty="0"/>
              <a:t>アピールポイント</a:t>
            </a:r>
            <a:endParaRPr kumimoji="1" lang="ja-JP" altLang="en-US" b="1" dirty="0"/>
          </a:p>
        </p:txBody>
      </p:sp>
      <p:sp>
        <p:nvSpPr>
          <p:cNvPr id="3" name="コンテンツ プレースホルダー 2">
            <a:extLst>
              <a:ext uri="{FF2B5EF4-FFF2-40B4-BE49-F238E27FC236}">
                <a16:creationId xmlns:a16="http://schemas.microsoft.com/office/drawing/2014/main" id="{323E5645-5D79-B3A2-96AD-5F59E777F80B}"/>
              </a:ext>
            </a:extLst>
          </p:cNvPr>
          <p:cNvSpPr>
            <a:spLocks noGrp="1"/>
          </p:cNvSpPr>
          <p:nvPr>
            <p:ph idx="1"/>
          </p:nvPr>
        </p:nvSpPr>
        <p:spPr/>
        <p:txBody>
          <a:bodyPr>
            <a:normAutofit lnSpcReduction="10000"/>
          </a:bodyPr>
          <a:lstStyle/>
          <a:p>
            <a:pPr marL="0" indent="0">
              <a:buNone/>
            </a:pPr>
            <a:r>
              <a:rPr lang="ja-JP" altLang="en-US" dirty="0"/>
              <a:t>・ゲームを始める際にキャラを選べる</a:t>
            </a:r>
            <a:endParaRPr lang="en-US" altLang="ja-JP" dirty="0"/>
          </a:p>
          <a:p>
            <a:pPr marL="0" indent="0">
              <a:buNone/>
            </a:pPr>
            <a:r>
              <a:rPr kumimoji="1" lang="ja-JP" altLang="en-US" dirty="0"/>
              <a:t>　例えば、オオカミなら素早く攻撃し的確にダメージを与えれる。　　</a:t>
            </a:r>
            <a:endParaRPr kumimoji="1" lang="en-US" altLang="ja-JP" dirty="0"/>
          </a:p>
          <a:p>
            <a:pPr marL="0" indent="0">
              <a:buNone/>
            </a:pPr>
            <a:r>
              <a:rPr lang="ja-JP" altLang="en-US" dirty="0"/>
              <a:t>　ライオン系ならダメージの大きい攻撃を与えれる。など</a:t>
            </a:r>
            <a:endParaRPr kumimoji="1" lang="en-US" altLang="ja-JP" dirty="0"/>
          </a:p>
          <a:p>
            <a:pPr marL="0" indent="0">
              <a:buNone/>
            </a:pPr>
            <a:r>
              <a:rPr lang="ja-JP" altLang="en-US" dirty="0"/>
              <a:t>・レベルが上がるにつれてキャラが大きくなる。</a:t>
            </a:r>
            <a:endParaRPr lang="en-US" altLang="ja-JP" dirty="0"/>
          </a:p>
          <a:p>
            <a:pPr marL="0" indent="0">
              <a:buNone/>
            </a:pPr>
            <a:r>
              <a:rPr kumimoji="1" lang="ja-JP" altLang="en-US" dirty="0"/>
              <a:t>・ガチャ要素がある　</a:t>
            </a:r>
            <a:r>
              <a:rPr kumimoji="1" lang="en-US" altLang="ja-JP" dirty="0"/>
              <a:t>※</a:t>
            </a:r>
            <a:r>
              <a:rPr kumimoji="1" lang="ja-JP" altLang="en-US" dirty="0"/>
              <a:t>仲間が一定時間、現れてくれる</a:t>
            </a:r>
            <a:endParaRPr kumimoji="1" lang="en-US" altLang="ja-JP" dirty="0"/>
          </a:p>
          <a:p>
            <a:pPr marL="0" indent="0">
              <a:buNone/>
            </a:pPr>
            <a:r>
              <a:rPr lang="ja-JP" altLang="en-US" dirty="0"/>
              <a:t>・敵がアイテムや経験値をドロップする</a:t>
            </a:r>
            <a:endParaRPr lang="en-US" altLang="ja-JP" dirty="0"/>
          </a:p>
          <a:p>
            <a:pPr marL="0" indent="0">
              <a:buNone/>
            </a:pPr>
            <a:r>
              <a:rPr kumimoji="1" lang="ja-JP" altLang="en-US" dirty="0"/>
              <a:t>・空を飛ぶ敵に対して地上が不利にならないように敵が攻撃する時は地上に戻る</a:t>
            </a:r>
            <a:endParaRPr lang="en-US" altLang="ja-JP" dirty="0"/>
          </a:p>
          <a:p>
            <a:pPr marL="0" indent="0">
              <a:buNone/>
            </a:pPr>
            <a:r>
              <a:rPr kumimoji="1" lang="ja-JP" altLang="en-US" dirty="0"/>
              <a:t>・特殊攻撃ある</a:t>
            </a:r>
            <a:r>
              <a:rPr lang="ja-JP" altLang="en-US" dirty="0"/>
              <a:t>　</a:t>
            </a:r>
            <a:r>
              <a:rPr lang="en-US" altLang="ja-JP" dirty="0"/>
              <a:t>※</a:t>
            </a:r>
            <a:r>
              <a:rPr lang="ja-JP" altLang="en-US" dirty="0"/>
              <a:t>下に続く</a:t>
            </a:r>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291345816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TotalTime>
  <Words>398</Words>
  <Application>Microsoft Office PowerPoint</Application>
  <PresentationFormat>ワイド画面</PresentationFormat>
  <Paragraphs>62</Paragraphs>
  <Slides>10</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10</vt:i4>
      </vt:variant>
    </vt:vector>
  </HeadingPairs>
  <TitlesOfParts>
    <vt:vector size="15" baseType="lpstr">
      <vt:lpstr>Arial Unicode MS</vt:lpstr>
      <vt:lpstr>游ゴシック</vt:lpstr>
      <vt:lpstr>游ゴシック Light</vt:lpstr>
      <vt:lpstr>Arial</vt:lpstr>
      <vt:lpstr>Office テーマ</vt:lpstr>
      <vt:lpstr>ザ・モンスター弱肉強食RPG</vt:lpstr>
      <vt:lpstr>世界観</vt:lpstr>
      <vt:lpstr>ゲーム画面</vt:lpstr>
      <vt:lpstr>PowerPoint プレゼンテーション</vt:lpstr>
      <vt:lpstr>操作方法</vt:lpstr>
      <vt:lpstr>ゲームシステム</vt:lpstr>
      <vt:lpstr>ゲームシステム</vt:lpstr>
      <vt:lpstr>ゲームシステム</vt:lpstr>
      <vt:lpstr>アピールポイント</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dc:title>
  <dc:creator>sn 512</dc:creator>
  <cp:lastModifiedBy>ikenaga0605</cp:lastModifiedBy>
  <cp:revision>25</cp:revision>
  <dcterms:created xsi:type="dcterms:W3CDTF">2023-04-10T22:26:51Z</dcterms:created>
  <dcterms:modified xsi:type="dcterms:W3CDTF">2023-09-19T14:21:31Z</dcterms:modified>
</cp:coreProperties>
</file>

<file path=docProps/thumbnail.jpeg>
</file>